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8"/>
  </p:notesMasterIdLst>
  <p:sldIdLst>
    <p:sldId id="257" r:id="rId2"/>
    <p:sldId id="260" r:id="rId3"/>
    <p:sldId id="258" r:id="rId4"/>
    <p:sldId id="268" r:id="rId5"/>
    <p:sldId id="259" r:id="rId6"/>
    <p:sldId id="266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53F"/>
    <a:srgbClr val="43CDD9"/>
    <a:srgbClr val="667181"/>
    <a:srgbClr val="BABABA"/>
    <a:srgbClr val="DBDBDB"/>
    <a:srgbClr val="85E0E7"/>
    <a:srgbClr val="515A6B"/>
    <a:srgbClr val="AFBBBD"/>
    <a:srgbClr val="8FA0A3"/>
    <a:srgbClr val="5FD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52" autoAdjust="0"/>
  </p:normalViewPr>
  <p:slideViewPr>
    <p:cSldViewPr snapToGrid="0" showGuides="1">
      <p:cViewPr varScale="1">
        <p:scale>
          <a:sx n="72" d="100"/>
          <a:sy n="72" d="100"/>
        </p:scale>
        <p:origin x="804" y="60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2BDB99-A670-4AD0-A52A-F0AC9A9A8C67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B3AB069-7E27-4264-A244-D9BE642CE3E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 </a:t>
          </a:r>
          <a:r>
            <a:rPr lang="en-US" dirty="0">
              <a:solidFill>
                <a:schemeClr val="bg1"/>
              </a:solidFill>
            </a:rPr>
            <a:t>Clear understanding on how money works</a:t>
          </a:r>
        </a:p>
      </dgm:t>
    </dgm:pt>
    <dgm:pt modelId="{5A0563F9-CEED-4B6D-B64F-E259E08EAE1A}" type="parTrans" cxnId="{7F7B43AC-C75C-4EFA-8ABA-4A5E35F92EC9}">
      <dgm:prSet/>
      <dgm:spPr/>
      <dgm:t>
        <a:bodyPr/>
        <a:lstStyle/>
        <a:p>
          <a:endParaRPr lang="en-US"/>
        </a:p>
      </dgm:t>
    </dgm:pt>
    <dgm:pt modelId="{35C4E32E-1706-4674-8856-986DB6A731AD}" type="sibTrans" cxnId="{7F7B43AC-C75C-4EFA-8ABA-4A5E35F92EC9}">
      <dgm:prSet/>
      <dgm:spPr/>
      <dgm:t>
        <a:bodyPr/>
        <a:lstStyle/>
        <a:p>
          <a:endParaRPr lang="en-US"/>
        </a:p>
      </dgm:t>
    </dgm:pt>
    <dgm:pt modelId="{5278369C-187F-4EAA-9B80-3D474629C25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bg1"/>
              </a:solidFill>
            </a:rPr>
            <a:t>Earn Passive income </a:t>
          </a:r>
        </a:p>
      </dgm:t>
    </dgm:pt>
    <dgm:pt modelId="{49611351-D533-4DC3-8BD6-11EE90A7BE3C}" type="parTrans" cxnId="{B87E5135-75D2-4789-9440-0ED9027E726B}">
      <dgm:prSet/>
      <dgm:spPr/>
      <dgm:t>
        <a:bodyPr/>
        <a:lstStyle/>
        <a:p>
          <a:endParaRPr lang="en-US"/>
        </a:p>
      </dgm:t>
    </dgm:pt>
    <dgm:pt modelId="{96E55F92-A021-461B-961F-F8E14734EB7A}" type="sibTrans" cxnId="{B87E5135-75D2-4789-9440-0ED9027E726B}">
      <dgm:prSet/>
      <dgm:spPr/>
      <dgm:t>
        <a:bodyPr/>
        <a:lstStyle/>
        <a:p>
          <a:endParaRPr lang="en-US"/>
        </a:p>
      </dgm:t>
    </dgm:pt>
    <dgm:pt modelId="{D8C7CE79-1035-44D1-B576-F1FBD83349A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bg1"/>
              </a:solidFill>
            </a:rPr>
            <a:t>Fuels economical growth</a:t>
          </a:r>
        </a:p>
      </dgm:t>
    </dgm:pt>
    <dgm:pt modelId="{9172FCF4-55E6-4261-A8B6-B6A0B110F250}" type="parTrans" cxnId="{0EC78764-E0E1-4033-A478-FEFCC0D1EBCE}">
      <dgm:prSet/>
      <dgm:spPr/>
      <dgm:t>
        <a:bodyPr/>
        <a:lstStyle/>
        <a:p>
          <a:endParaRPr lang="en-US"/>
        </a:p>
      </dgm:t>
    </dgm:pt>
    <dgm:pt modelId="{25D91AB4-4481-400E-A952-97C139935CE7}" type="sibTrans" cxnId="{0EC78764-E0E1-4033-A478-FEFCC0D1EBCE}">
      <dgm:prSet/>
      <dgm:spPr/>
      <dgm:t>
        <a:bodyPr/>
        <a:lstStyle/>
        <a:p>
          <a:endParaRPr lang="en-US"/>
        </a:p>
      </dgm:t>
    </dgm:pt>
    <dgm:pt modelId="{F9BF0828-F54E-40B0-B262-9E4D5D8A7AE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bg1"/>
              </a:solidFill>
            </a:rPr>
            <a:t>Raises living standards</a:t>
          </a:r>
        </a:p>
      </dgm:t>
    </dgm:pt>
    <dgm:pt modelId="{1E625B22-A2DD-4A30-93B2-C7B8EB6FF8C3}" type="parTrans" cxnId="{C679FEFC-95A6-4D00-B37E-88E24590BC0A}">
      <dgm:prSet/>
      <dgm:spPr/>
      <dgm:t>
        <a:bodyPr/>
        <a:lstStyle/>
        <a:p>
          <a:endParaRPr lang="en-US"/>
        </a:p>
      </dgm:t>
    </dgm:pt>
    <dgm:pt modelId="{038C0A04-09E7-4BE7-A906-0F19398CAA73}" type="sibTrans" cxnId="{C679FEFC-95A6-4D00-B37E-88E24590BC0A}">
      <dgm:prSet/>
      <dgm:spPr/>
      <dgm:t>
        <a:bodyPr/>
        <a:lstStyle/>
        <a:p>
          <a:endParaRPr lang="en-US"/>
        </a:p>
      </dgm:t>
    </dgm:pt>
    <dgm:pt modelId="{56F3B748-2693-46D9-87EE-BB9CEC44AAA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bg1"/>
              </a:solidFill>
            </a:rPr>
            <a:t>Helps companies raise capital</a:t>
          </a:r>
        </a:p>
      </dgm:t>
    </dgm:pt>
    <dgm:pt modelId="{40D8E304-A786-4D4E-A1E1-D2C214775AD6}" type="parTrans" cxnId="{FE9B60C2-918E-4C1A-B1E5-3C61E25AFAE3}">
      <dgm:prSet/>
      <dgm:spPr/>
      <dgm:t>
        <a:bodyPr/>
        <a:lstStyle/>
        <a:p>
          <a:endParaRPr lang="en-US"/>
        </a:p>
      </dgm:t>
    </dgm:pt>
    <dgm:pt modelId="{C5B345B7-C346-4B47-8A43-1F0DD95CDC6B}" type="sibTrans" cxnId="{FE9B60C2-918E-4C1A-B1E5-3C61E25AFAE3}">
      <dgm:prSet/>
      <dgm:spPr/>
      <dgm:t>
        <a:bodyPr/>
        <a:lstStyle/>
        <a:p>
          <a:endParaRPr lang="en-US"/>
        </a:p>
      </dgm:t>
    </dgm:pt>
    <dgm:pt modelId="{0DCE3131-DFD3-4012-AE5D-8F12EC8BBD66}" type="pres">
      <dgm:prSet presAssocID="{C42BDB99-A670-4AD0-A52A-F0AC9A9A8C67}" presName="root" presStyleCnt="0">
        <dgm:presLayoutVars>
          <dgm:dir/>
          <dgm:resizeHandles val="exact"/>
        </dgm:presLayoutVars>
      </dgm:prSet>
      <dgm:spPr/>
    </dgm:pt>
    <dgm:pt modelId="{2D77655F-B940-403D-A2F0-3E57A3A6B233}" type="pres">
      <dgm:prSet presAssocID="{5B3AB069-7E27-4264-A244-D9BE642CE3EF}" presName="compNode" presStyleCnt="0"/>
      <dgm:spPr/>
    </dgm:pt>
    <dgm:pt modelId="{5ECF73B9-CADC-419B-BA94-6ACE6C47C2B8}" type="pres">
      <dgm:prSet presAssocID="{5B3AB069-7E27-4264-A244-D9BE642CE3EF}" presName="bgRect" presStyleLbl="bgShp" presStyleIdx="0" presStyleCnt="5"/>
      <dgm:spPr/>
    </dgm:pt>
    <dgm:pt modelId="{48737C0A-A948-44E2-9955-CE2BDA29EF78}" type="pres">
      <dgm:prSet presAssocID="{5B3AB069-7E27-4264-A244-D9BE642CE3EF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ibbon"/>
        </a:ext>
      </dgm:extLst>
    </dgm:pt>
    <dgm:pt modelId="{DB33E4E6-6A42-4832-836F-F7A0AAE709D6}" type="pres">
      <dgm:prSet presAssocID="{5B3AB069-7E27-4264-A244-D9BE642CE3EF}" presName="spaceRect" presStyleCnt="0"/>
      <dgm:spPr/>
    </dgm:pt>
    <dgm:pt modelId="{D0092A84-A9D5-4744-A9AF-EB1E14C7E9D7}" type="pres">
      <dgm:prSet presAssocID="{5B3AB069-7E27-4264-A244-D9BE642CE3EF}" presName="parTx" presStyleLbl="revTx" presStyleIdx="0" presStyleCnt="5">
        <dgm:presLayoutVars>
          <dgm:chMax val="0"/>
          <dgm:chPref val="0"/>
        </dgm:presLayoutVars>
      </dgm:prSet>
      <dgm:spPr/>
    </dgm:pt>
    <dgm:pt modelId="{3AF664C0-72C3-4FD3-833A-3F925B01FB2D}" type="pres">
      <dgm:prSet presAssocID="{35C4E32E-1706-4674-8856-986DB6A731AD}" presName="sibTrans" presStyleCnt="0"/>
      <dgm:spPr/>
    </dgm:pt>
    <dgm:pt modelId="{8122E87E-0C9E-4CC4-9D94-762DEB3A418C}" type="pres">
      <dgm:prSet presAssocID="{5278369C-187F-4EAA-9B80-3D474629C252}" presName="compNode" presStyleCnt="0"/>
      <dgm:spPr/>
    </dgm:pt>
    <dgm:pt modelId="{0B4E51F7-C817-41E9-A41D-054AF1B68C22}" type="pres">
      <dgm:prSet presAssocID="{5278369C-187F-4EAA-9B80-3D474629C252}" presName="bgRect" presStyleLbl="bgShp" presStyleIdx="1" presStyleCnt="5"/>
      <dgm:spPr/>
    </dgm:pt>
    <dgm:pt modelId="{DE582C69-EC47-4416-9295-BF47886FCAC8}" type="pres">
      <dgm:prSet presAssocID="{5278369C-187F-4EAA-9B80-3D474629C252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76A367C5-1661-4D89-AC29-F10BBB2DFBDF}" type="pres">
      <dgm:prSet presAssocID="{5278369C-187F-4EAA-9B80-3D474629C252}" presName="spaceRect" presStyleCnt="0"/>
      <dgm:spPr/>
    </dgm:pt>
    <dgm:pt modelId="{5D775358-34DA-4E1B-ABF3-BD96B7BA083A}" type="pres">
      <dgm:prSet presAssocID="{5278369C-187F-4EAA-9B80-3D474629C252}" presName="parTx" presStyleLbl="revTx" presStyleIdx="1" presStyleCnt="5">
        <dgm:presLayoutVars>
          <dgm:chMax val="0"/>
          <dgm:chPref val="0"/>
        </dgm:presLayoutVars>
      </dgm:prSet>
      <dgm:spPr/>
    </dgm:pt>
    <dgm:pt modelId="{1EF5A5AC-E2F3-4071-BD1D-90AB6F43FB31}" type="pres">
      <dgm:prSet presAssocID="{96E55F92-A021-461B-961F-F8E14734EB7A}" presName="sibTrans" presStyleCnt="0"/>
      <dgm:spPr/>
    </dgm:pt>
    <dgm:pt modelId="{8A0F7DEF-73AE-4E8D-8638-2CFD2A1D10C1}" type="pres">
      <dgm:prSet presAssocID="{D8C7CE79-1035-44D1-B576-F1FBD83349AF}" presName="compNode" presStyleCnt="0"/>
      <dgm:spPr/>
    </dgm:pt>
    <dgm:pt modelId="{427D5FEB-C69F-49A7-B713-4D75AC5578CF}" type="pres">
      <dgm:prSet presAssocID="{D8C7CE79-1035-44D1-B576-F1FBD83349AF}" presName="bgRect" presStyleLbl="bgShp" presStyleIdx="2" presStyleCnt="5"/>
      <dgm:spPr/>
    </dgm:pt>
    <dgm:pt modelId="{3AB0D96E-E94E-4B24-BA70-81CD3D065FF9}" type="pres">
      <dgm:prSet presAssocID="{D8C7CE79-1035-44D1-B576-F1FBD83349AF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C82338CF-BAE2-4BD0-A021-3F088D2A1C7F}" type="pres">
      <dgm:prSet presAssocID="{D8C7CE79-1035-44D1-B576-F1FBD83349AF}" presName="spaceRect" presStyleCnt="0"/>
      <dgm:spPr/>
    </dgm:pt>
    <dgm:pt modelId="{290A513B-6BC8-4420-A508-3CD0DBA0662A}" type="pres">
      <dgm:prSet presAssocID="{D8C7CE79-1035-44D1-B576-F1FBD83349AF}" presName="parTx" presStyleLbl="revTx" presStyleIdx="2" presStyleCnt="5">
        <dgm:presLayoutVars>
          <dgm:chMax val="0"/>
          <dgm:chPref val="0"/>
        </dgm:presLayoutVars>
      </dgm:prSet>
      <dgm:spPr/>
    </dgm:pt>
    <dgm:pt modelId="{CFF1F8CF-768E-4078-A479-C10A92187B94}" type="pres">
      <dgm:prSet presAssocID="{25D91AB4-4481-400E-A952-97C139935CE7}" presName="sibTrans" presStyleCnt="0"/>
      <dgm:spPr/>
    </dgm:pt>
    <dgm:pt modelId="{326D2863-895A-459A-8E47-F10110BD1130}" type="pres">
      <dgm:prSet presAssocID="{F9BF0828-F54E-40B0-B262-9E4D5D8A7AE7}" presName="compNode" presStyleCnt="0"/>
      <dgm:spPr/>
    </dgm:pt>
    <dgm:pt modelId="{0FB76907-AE9C-4739-9B2C-208BAEF3323A}" type="pres">
      <dgm:prSet presAssocID="{F9BF0828-F54E-40B0-B262-9E4D5D8A7AE7}" presName="bgRect" presStyleLbl="bgShp" presStyleIdx="3" presStyleCnt="5"/>
      <dgm:spPr/>
    </dgm:pt>
    <dgm:pt modelId="{DA4EDA99-A9DC-43B6-AAC6-33A34C4AF651}" type="pres">
      <dgm:prSet presAssocID="{F9BF0828-F54E-40B0-B262-9E4D5D8A7AE7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ouse"/>
        </a:ext>
      </dgm:extLst>
    </dgm:pt>
    <dgm:pt modelId="{ADB5213A-49B3-479C-8A81-D6176FDBA78E}" type="pres">
      <dgm:prSet presAssocID="{F9BF0828-F54E-40B0-B262-9E4D5D8A7AE7}" presName="spaceRect" presStyleCnt="0"/>
      <dgm:spPr/>
    </dgm:pt>
    <dgm:pt modelId="{75890E53-1E3A-4C9E-8DFF-825D6298FCFB}" type="pres">
      <dgm:prSet presAssocID="{F9BF0828-F54E-40B0-B262-9E4D5D8A7AE7}" presName="parTx" presStyleLbl="revTx" presStyleIdx="3" presStyleCnt="5">
        <dgm:presLayoutVars>
          <dgm:chMax val="0"/>
          <dgm:chPref val="0"/>
        </dgm:presLayoutVars>
      </dgm:prSet>
      <dgm:spPr/>
    </dgm:pt>
    <dgm:pt modelId="{B448C62E-7E24-48AD-8634-75947F3CC65B}" type="pres">
      <dgm:prSet presAssocID="{038C0A04-09E7-4BE7-A906-0F19398CAA73}" presName="sibTrans" presStyleCnt="0"/>
      <dgm:spPr/>
    </dgm:pt>
    <dgm:pt modelId="{A349A0C0-0666-4F16-AAA6-0763ED2ADC2B}" type="pres">
      <dgm:prSet presAssocID="{56F3B748-2693-46D9-87EE-BB9CEC44AAAB}" presName="compNode" presStyleCnt="0"/>
      <dgm:spPr/>
    </dgm:pt>
    <dgm:pt modelId="{FC983063-4649-440E-B7FC-F2C058C93801}" type="pres">
      <dgm:prSet presAssocID="{56F3B748-2693-46D9-87EE-BB9CEC44AAAB}" presName="bgRect" presStyleLbl="bgShp" presStyleIdx="4" presStyleCnt="5" custLinFactNeighborX="-6121" custLinFactNeighborY="-9969"/>
      <dgm:spPr/>
    </dgm:pt>
    <dgm:pt modelId="{F001AF29-BB91-44AD-80D9-DFF6BD140D61}" type="pres">
      <dgm:prSet presAssocID="{56F3B748-2693-46D9-87EE-BB9CEC44AAAB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AE8EB46C-5FA3-405A-9F80-17FAA7B1AF40}" type="pres">
      <dgm:prSet presAssocID="{56F3B748-2693-46D9-87EE-BB9CEC44AAAB}" presName="spaceRect" presStyleCnt="0"/>
      <dgm:spPr/>
    </dgm:pt>
    <dgm:pt modelId="{23DE5A8C-B10B-4B0C-B77E-B0566254528E}" type="pres">
      <dgm:prSet presAssocID="{56F3B748-2693-46D9-87EE-BB9CEC44AAAB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D699EB0F-43FD-4B39-9301-DF7995B7A8A6}" type="presOf" srcId="{D8C7CE79-1035-44D1-B576-F1FBD83349AF}" destId="{290A513B-6BC8-4420-A508-3CD0DBA0662A}" srcOrd="0" destOrd="0" presId="urn:microsoft.com/office/officeart/2018/2/layout/IconVerticalSolidList"/>
    <dgm:cxn modelId="{52A2F321-9063-4DEC-9CF9-04F0CEFB9B19}" type="presOf" srcId="{C42BDB99-A670-4AD0-A52A-F0AC9A9A8C67}" destId="{0DCE3131-DFD3-4012-AE5D-8F12EC8BBD66}" srcOrd="0" destOrd="0" presId="urn:microsoft.com/office/officeart/2018/2/layout/IconVerticalSolidList"/>
    <dgm:cxn modelId="{B87E5135-75D2-4789-9440-0ED9027E726B}" srcId="{C42BDB99-A670-4AD0-A52A-F0AC9A9A8C67}" destId="{5278369C-187F-4EAA-9B80-3D474629C252}" srcOrd="1" destOrd="0" parTransId="{49611351-D533-4DC3-8BD6-11EE90A7BE3C}" sibTransId="{96E55F92-A021-461B-961F-F8E14734EB7A}"/>
    <dgm:cxn modelId="{10742543-22E4-46AC-A3C2-5FD0C20D37F2}" type="presOf" srcId="{5278369C-187F-4EAA-9B80-3D474629C252}" destId="{5D775358-34DA-4E1B-ABF3-BD96B7BA083A}" srcOrd="0" destOrd="0" presId="urn:microsoft.com/office/officeart/2018/2/layout/IconVerticalSolidList"/>
    <dgm:cxn modelId="{0EC78764-E0E1-4033-A478-FEFCC0D1EBCE}" srcId="{C42BDB99-A670-4AD0-A52A-F0AC9A9A8C67}" destId="{D8C7CE79-1035-44D1-B576-F1FBD83349AF}" srcOrd="2" destOrd="0" parTransId="{9172FCF4-55E6-4261-A8B6-B6A0B110F250}" sibTransId="{25D91AB4-4481-400E-A952-97C139935CE7}"/>
    <dgm:cxn modelId="{5056474F-12CD-4A42-804F-3910B4464A81}" type="presOf" srcId="{5B3AB069-7E27-4264-A244-D9BE642CE3EF}" destId="{D0092A84-A9D5-4744-A9AF-EB1E14C7E9D7}" srcOrd="0" destOrd="0" presId="urn:microsoft.com/office/officeart/2018/2/layout/IconVerticalSolidList"/>
    <dgm:cxn modelId="{7F7B43AC-C75C-4EFA-8ABA-4A5E35F92EC9}" srcId="{C42BDB99-A670-4AD0-A52A-F0AC9A9A8C67}" destId="{5B3AB069-7E27-4264-A244-D9BE642CE3EF}" srcOrd="0" destOrd="0" parTransId="{5A0563F9-CEED-4B6D-B64F-E259E08EAE1A}" sibTransId="{35C4E32E-1706-4674-8856-986DB6A731AD}"/>
    <dgm:cxn modelId="{FE9B60C2-918E-4C1A-B1E5-3C61E25AFAE3}" srcId="{C42BDB99-A670-4AD0-A52A-F0AC9A9A8C67}" destId="{56F3B748-2693-46D9-87EE-BB9CEC44AAAB}" srcOrd="4" destOrd="0" parTransId="{40D8E304-A786-4D4E-A1E1-D2C214775AD6}" sibTransId="{C5B345B7-C346-4B47-8A43-1F0DD95CDC6B}"/>
    <dgm:cxn modelId="{A26D9CE8-FFDA-4DC4-BA49-164F7EEAFD44}" type="presOf" srcId="{56F3B748-2693-46D9-87EE-BB9CEC44AAAB}" destId="{23DE5A8C-B10B-4B0C-B77E-B0566254528E}" srcOrd="0" destOrd="0" presId="urn:microsoft.com/office/officeart/2018/2/layout/IconVerticalSolidList"/>
    <dgm:cxn modelId="{A88DF3F0-0F99-44CB-BB76-25AFC06E88B9}" type="presOf" srcId="{F9BF0828-F54E-40B0-B262-9E4D5D8A7AE7}" destId="{75890E53-1E3A-4C9E-8DFF-825D6298FCFB}" srcOrd="0" destOrd="0" presId="urn:microsoft.com/office/officeart/2018/2/layout/IconVerticalSolidList"/>
    <dgm:cxn modelId="{C679FEFC-95A6-4D00-B37E-88E24590BC0A}" srcId="{C42BDB99-A670-4AD0-A52A-F0AC9A9A8C67}" destId="{F9BF0828-F54E-40B0-B262-9E4D5D8A7AE7}" srcOrd="3" destOrd="0" parTransId="{1E625B22-A2DD-4A30-93B2-C7B8EB6FF8C3}" sibTransId="{038C0A04-09E7-4BE7-A906-0F19398CAA73}"/>
    <dgm:cxn modelId="{C75EB182-31B8-48B2-9EE6-41B0CBA1BF4B}" type="presParOf" srcId="{0DCE3131-DFD3-4012-AE5D-8F12EC8BBD66}" destId="{2D77655F-B940-403D-A2F0-3E57A3A6B233}" srcOrd="0" destOrd="0" presId="urn:microsoft.com/office/officeart/2018/2/layout/IconVerticalSolidList"/>
    <dgm:cxn modelId="{F5C3982E-FCA4-4493-827C-AC796F13CAC1}" type="presParOf" srcId="{2D77655F-B940-403D-A2F0-3E57A3A6B233}" destId="{5ECF73B9-CADC-419B-BA94-6ACE6C47C2B8}" srcOrd="0" destOrd="0" presId="urn:microsoft.com/office/officeart/2018/2/layout/IconVerticalSolidList"/>
    <dgm:cxn modelId="{FF57FE1F-91E9-42F5-B82F-CD780492F292}" type="presParOf" srcId="{2D77655F-B940-403D-A2F0-3E57A3A6B233}" destId="{48737C0A-A948-44E2-9955-CE2BDA29EF78}" srcOrd="1" destOrd="0" presId="urn:microsoft.com/office/officeart/2018/2/layout/IconVerticalSolidList"/>
    <dgm:cxn modelId="{278CD2C8-9AFD-4CD7-9053-FBA27D75FAF3}" type="presParOf" srcId="{2D77655F-B940-403D-A2F0-3E57A3A6B233}" destId="{DB33E4E6-6A42-4832-836F-F7A0AAE709D6}" srcOrd="2" destOrd="0" presId="urn:microsoft.com/office/officeart/2018/2/layout/IconVerticalSolidList"/>
    <dgm:cxn modelId="{1D623BE8-3D5E-4C49-9937-C69580A933DE}" type="presParOf" srcId="{2D77655F-B940-403D-A2F0-3E57A3A6B233}" destId="{D0092A84-A9D5-4744-A9AF-EB1E14C7E9D7}" srcOrd="3" destOrd="0" presId="urn:microsoft.com/office/officeart/2018/2/layout/IconVerticalSolidList"/>
    <dgm:cxn modelId="{017AF88A-C3D0-48ED-9E17-3F3480B1C168}" type="presParOf" srcId="{0DCE3131-DFD3-4012-AE5D-8F12EC8BBD66}" destId="{3AF664C0-72C3-4FD3-833A-3F925B01FB2D}" srcOrd="1" destOrd="0" presId="urn:microsoft.com/office/officeart/2018/2/layout/IconVerticalSolidList"/>
    <dgm:cxn modelId="{F9DD5907-B2C1-4BB5-B73D-9499835C35FD}" type="presParOf" srcId="{0DCE3131-DFD3-4012-AE5D-8F12EC8BBD66}" destId="{8122E87E-0C9E-4CC4-9D94-762DEB3A418C}" srcOrd="2" destOrd="0" presId="urn:microsoft.com/office/officeart/2018/2/layout/IconVerticalSolidList"/>
    <dgm:cxn modelId="{CB847226-4492-418B-9A63-5415767E0CB3}" type="presParOf" srcId="{8122E87E-0C9E-4CC4-9D94-762DEB3A418C}" destId="{0B4E51F7-C817-41E9-A41D-054AF1B68C22}" srcOrd="0" destOrd="0" presId="urn:microsoft.com/office/officeart/2018/2/layout/IconVerticalSolidList"/>
    <dgm:cxn modelId="{FC85D3F3-B3EF-4E3A-B96F-419F8B272DAD}" type="presParOf" srcId="{8122E87E-0C9E-4CC4-9D94-762DEB3A418C}" destId="{DE582C69-EC47-4416-9295-BF47886FCAC8}" srcOrd="1" destOrd="0" presId="urn:microsoft.com/office/officeart/2018/2/layout/IconVerticalSolidList"/>
    <dgm:cxn modelId="{BDE599D7-85EF-4471-9BEC-9BE1670D0396}" type="presParOf" srcId="{8122E87E-0C9E-4CC4-9D94-762DEB3A418C}" destId="{76A367C5-1661-4D89-AC29-F10BBB2DFBDF}" srcOrd="2" destOrd="0" presId="urn:microsoft.com/office/officeart/2018/2/layout/IconVerticalSolidList"/>
    <dgm:cxn modelId="{652A14FC-BF28-4680-837D-71A29E89713E}" type="presParOf" srcId="{8122E87E-0C9E-4CC4-9D94-762DEB3A418C}" destId="{5D775358-34DA-4E1B-ABF3-BD96B7BA083A}" srcOrd="3" destOrd="0" presId="urn:microsoft.com/office/officeart/2018/2/layout/IconVerticalSolidList"/>
    <dgm:cxn modelId="{80589C09-145A-4B90-B795-AAFD0A7212B9}" type="presParOf" srcId="{0DCE3131-DFD3-4012-AE5D-8F12EC8BBD66}" destId="{1EF5A5AC-E2F3-4071-BD1D-90AB6F43FB31}" srcOrd="3" destOrd="0" presId="urn:microsoft.com/office/officeart/2018/2/layout/IconVerticalSolidList"/>
    <dgm:cxn modelId="{A65363DF-B710-4E26-A801-7D88179017FD}" type="presParOf" srcId="{0DCE3131-DFD3-4012-AE5D-8F12EC8BBD66}" destId="{8A0F7DEF-73AE-4E8D-8638-2CFD2A1D10C1}" srcOrd="4" destOrd="0" presId="urn:microsoft.com/office/officeart/2018/2/layout/IconVerticalSolidList"/>
    <dgm:cxn modelId="{8FEE9771-9BAA-45EB-95D7-5483A1441B89}" type="presParOf" srcId="{8A0F7DEF-73AE-4E8D-8638-2CFD2A1D10C1}" destId="{427D5FEB-C69F-49A7-B713-4D75AC5578CF}" srcOrd="0" destOrd="0" presId="urn:microsoft.com/office/officeart/2018/2/layout/IconVerticalSolidList"/>
    <dgm:cxn modelId="{CBE3399C-E958-45C1-B05D-09790DF67084}" type="presParOf" srcId="{8A0F7DEF-73AE-4E8D-8638-2CFD2A1D10C1}" destId="{3AB0D96E-E94E-4B24-BA70-81CD3D065FF9}" srcOrd="1" destOrd="0" presId="urn:microsoft.com/office/officeart/2018/2/layout/IconVerticalSolidList"/>
    <dgm:cxn modelId="{373834E2-0BF6-4C1B-98CB-F91867BC2274}" type="presParOf" srcId="{8A0F7DEF-73AE-4E8D-8638-2CFD2A1D10C1}" destId="{C82338CF-BAE2-4BD0-A021-3F088D2A1C7F}" srcOrd="2" destOrd="0" presId="urn:microsoft.com/office/officeart/2018/2/layout/IconVerticalSolidList"/>
    <dgm:cxn modelId="{04FB289D-F18A-4773-A327-77F74D8B0DC1}" type="presParOf" srcId="{8A0F7DEF-73AE-4E8D-8638-2CFD2A1D10C1}" destId="{290A513B-6BC8-4420-A508-3CD0DBA0662A}" srcOrd="3" destOrd="0" presId="urn:microsoft.com/office/officeart/2018/2/layout/IconVerticalSolidList"/>
    <dgm:cxn modelId="{FBA2E6FD-7BC6-4E8B-A567-8948609292EE}" type="presParOf" srcId="{0DCE3131-DFD3-4012-AE5D-8F12EC8BBD66}" destId="{CFF1F8CF-768E-4078-A479-C10A92187B94}" srcOrd="5" destOrd="0" presId="urn:microsoft.com/office/officeart/2018/2/layout/IconVerticalSolidList"/>
    <dgm:cxn modelId="{7DDA67C0-5441-4863-B6E4-5525B6EBD1A6}" type="presParOf" srcId="{0DCE3131-DFD3-4012-AE5D-8F12EC8BBD66}" destId="{326D2863-895A-459A-8E47-F10110BD1130}" srcOrd="6" destOrd="0" presId="urn:microsoft.com/office/officeart/2018/2/layout/IconVerticalSolidList"/>
    <dgm:cxn modelId="{F85E5FE4-AB9D-4385-9DD6-F548D0821B0D}" type="presParOf" srcId="{326D2863-895A-459A-8E47-F10110BD1130}" destId="{0FB76907-AE9C-4739-9B2C-208BAEF3323A}" srcOrd="0" destOrd="0" presId="urn:microsoft.com/office/officeart/2018/2/layout/IconVerticalSolidList"/>
    <dgm:cxn modelId="{2EC33171-BB61-491D-A11C-413F360E86F1}" type="presParOf" srcId="{326D2863-895A-459A-8E47-F10110BD1130}" destId="{DA4EDA99-A9DC-43B6-AAC6-33A34C4AF651}" srcOrd="1" destOrd="0" presId="urn:microsoft.com/office/officeart/2018/2/layout/IconVerticalSolidList"/>
    <dgm:cxn modelId="{9B7900D0-D2E8-4AB7-967C-9E0DECCED000}" type="presParOf" srcId="{326D2863-895A-459A-8E47-F10110BD1130}" destId="{ADB5213A-49B3-479C-8A81-D6176FDBA78E}" srcOrd="2" destOrd="0" presId="urn:microsoft.com/office/officeart/2018/2/layout/IconVerticalSolidList"/>
    <dgm:cxn modelId="{0B0A1E10-D559-4F8B-BD6D-6879B72B86DF}" type="presParOf" srcId="{326D2863-895A-459A-8E47-F10110BD1130}" destId="{75890E53-1E3A-4C9E-8DFF-825D6298FCFB}" srcOrd="3" destOrd="0" presId="urn:microsoft.com/office/officeart/2018/2/layout/IconVerticalSolidList"/>
    <dgm:cxn modelId="{46192C41-5BCE-47A8-B198-F8F6B0B5F11E}" type="presParOf" srcId="{0DCE3131-DFD3-4012-AE5D-8F12EC8BBD66}" destId="{B448C62E-7E24-48AD-8634-75947F3CC65B}" srcOrd="7" destOrd="0" presId="urn:microsoft.com/office/officeart/2018/2/layout/IconVerticalSolidList"/>
    <dgm:cxn modelId="{00BE5352-C8C9-4AF7-8A8B-353441EB8A5F}" type="presParOf" srcId="{0DCE3131-DFD3-4012-AE5D-8F12EC8BBD66}" destId="{A349A0C0-0666-4F16-AAA6-0763ED2ADC2B}" srcOrd="8" destOrd="0" presId="urn:microsoft.com/office/officeart/2018/2/layout/IconVerticalSolidList"/>
    <dgm:cxn modelId="{96E74DD8-E6FD-49C9-ADD5-4D5DF7894E75}" type="presParOf" srcId="{A349A0C0-0666-4F16-AAA6-0763ED2ADC2B}" destId="{FC983063-4649-440E-B7FC-F2C058C93801}" srcOrd="0" destOrd="0" presId="urn:microsoft.com/office/officeart/2018/2/layout/IconVerticalSolidList"/>
    <dgm:cxn modelId="{55726410-D962-4CE1-BC7C-CF5F27A01245}" type="presParOf" srcId="{A349A0C0-0666-4F16-AAA6-0763ED2ADC2B}" destId="{F001AF29-BB91-44AD-80D9-DFF6BD140D61}" srcOrd="1" destOrd="0" presId="urn:microsoft.com/office/officeart/2018/2/layout/IconVerticalSolidList"/>
    <dgm:cxn modelId="{12F07C11-3724-4669-86FD-F00923166D7A}" type="presParOf" srcId="{A349A0C0-0666-4F16-AAA6-0763ED2ADC2B}" destId="{AE8EB46C-5FA3-405A-9F80-17FAA7B1AF40}" srcOrd="2" destOrd="0" presId="urn:microsoft.com/office/officeart/2018/2/layout/IconVerticalSolidList"/>
    <dgm:cxn modelId="{AD0648EF-7231-49E9-B6AB-BD15C06D7AAB}" type="presParOf" srcId="{A349A0C0-0666-4F16-AAA6-0763ED2ADC2B}" destId="{23DE5A8C-B10B-4B0C-B77E-B0566254528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CF73B9-CADC-419B-BA94-6ACE6C47C2B8}">
      <dsp:nvSpPr>
        <dsp:cNvPr id="0" name=""/>
        <dsp:cNvSpPr/>
      </dsp:nvSpPr>
      <dsp:spPr>
        <a:xfrm>
          <a:off x="0" y="3277"/>
          <a:ext cx="8947150" cy="69820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737C0A-A948-44E2-9955-CE2BDA29EF78}">
      <dsp:nvSpPr>
        <dsp:cNvPr id="0" name=""/>
        <dsp:cNvSpPr/>
      </dsp:nvSpPr>
      <dsp:spPr>
        <a:xfrm>
          <a:off x="211205" y="160373"/>
          <a:ext cx="384010" cy="38401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092A84-A9D5-4744-A9AF-EB1E14C7E9D7}">
      <dsp:nvSpPr>
        <dsp:cNvPr id="0" name=""/>
        <dsp:cNvSpPr/>
      </dsp:nvSpPr>
      <dsp:spPr>
        <a:xfrm>
          <a:off x="806422" y="3277"/>
          <a:ext cx="8140727" cy="6982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3893" tIns="73893" rIns="73893" bIns="7389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 </a:t>
          </a:r>
          <a:r>
            <a:rPr lang="en-US" sz="1900" kern="1200" dirty="0">
              <a:solidFill>
                <a:schemeClr val="bg1"/>
              </a:solidFill>
            </a:rPr>
            <a:t>Clear understanding on how money works</a:t>
          </a:r>
        </a:p>
      </dsp:txBody>
      <dsp:txXfrm>
        <a:off x="806422" y="3277"/>
        <a:ext cx="8140727" cy="698201"/>
      </dsp:txXfrm>
    </dsp:sp>
    <dsp:sp modelId="{0B4E51F7-C817-41E9-A41D-054AF1B68C22}">
      <dsp:nvSpPr>
        <dsp:cNvPr id="0" name=""/>
        <dsp:cNvSpPr/>
      </dsp:nvSpPr>
      <dsp:spPr>
        <a:xfrm>
          <a:off x="0" y="876029"/>
          <a:ext cx="8947150" cy="69820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582C69-EC47-4416-9295-BF47886FCAC8}">
      <dsp:nvSpPr>
        <dsp:cNvPr id="0" name=""/>
        <dsp:cNvSpPr/>
      </dsp:nvSpPr>
      <dsp:spPr>
        <a:xfrm>
          <a:off x="211205" y="1033124"/>
          <a:ext cx="384010" cy="38401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775358-34DA-4E1B-ABF3-BD96B7BA083A}">
      <dsp:nvSpPr>
        <dsp:cNvPr id="0" name=""/>
        <dsp:cNvSpPr/>
      </dsp:nvSpPr>
      <dsp:spPr>
        <a:xfrm>
          <a:off x="806422" y="876029"/>
          <a:ext cx="8140727" cy="6982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3893" tIns="73893" rIns="73893" bIns="7389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solidFill>
                <a:schemeClr val="bg1"/>
              </a:solidFill>
            </a:rPr>
            <a:t>Earn Passive income </a:t>
          </a:r>
        </a:p>
      </dsp:txBody>
      <dsp:txXfrm>
        <a:off x="806422" y="876029"/>
        <a:ext cx="8140727" cy="698201"/>
      </dsp:txXfrm>
    </dsp:sp>
    <dsp:sp modelId="{427D5FEB-C69F-49A7-B713-4D75AC5578CF}">
      <dsp:nvSpPr>
        <dsp:cNvPr id="0" name=""/>
        <dsp:cNvSpPr/>
      </dsp:nvSpPr>
      <dsp:spPr>
        <a:xfrm>
          <a:off x="0" y="1748780"/>
          <a:ext cx="8947150" cy="69820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B0D96E-E94E-4B24-BA70-81CD3D065FF9}">
      <dsp:nvSpPr>
        <dsp:cNvPr id="0" name=""/>
        <dsp:cNvSpPr/>
      </dsp:nvSpPr>
      <dsp:spPr>
        <a:xfrm>
          <a:off x="211205" y="1905875"/>
          <a:ext cx="384010" cy="38401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0A513B-6BC8-4420-A508-3CD0DBA0662A}">
      <dsp:nvSpPr>
        <dsp:cNvPr id="0" name=""/>
        <dsp:cNvSpPr/>
      </dsp:nvSpPr>
      <dsp:spPr>
        <a:xfrm>
          <a:off x="806422" y="1748780"/>
          <a:ext cx="8140727" cy="6982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3893" tIns="73893" rIns="73893" bIns="7389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solidFill>
                <a:schemeClr val="bg1"/>
              </a:solidFill>
            </a:rPr>
            <a:t>Fuels economical growth</a:t>
          </a:r>
        </a:p>
      </dsp:txBody>
      <dsp:txXfrm>
        <a:off x="806422" y="1748780"/>
        <a:ext cx="8140727" cy="698201"/>
      </dsp:txXfrm>
    </dsp:sp>
    <dsp:sp modelId="{0FB76907-AE9C-4739-9B2C-208BAEF3323A}">
      <dsp:nvSpPr>
        <dsp:cNvPr id="0" name=""/>
        <dsp:cNvSpPr/>
      </dsp:nvSpPr>
      <dsp:spPr>
        <a:xfrm>
          <a:off x="0" y="2621531"/>
          <a:ext cx="8947150" cy="69820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4EDA99-A9DC-43B6-AAC6-33A34C4AF651}">
      <dsp:nvSpPr>
        <dsp:cNvPr id="0" name=""/>
        <dsp:cNvSpPr/>
      </dsp:nvSpPr>
      <dsp:spPr>
        <a:xfrm>
          <a:off x="211205" y="2778626"/>
          <a:ext cx="384010" cy="38401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890E53-1E3A-4C9E-8DFF-825D6298FCFB}">
      <dsp:nvSpPr>
        <dsp:cNvPr id="0" name=""/>
        <dsp:cNvSpPr/>
      </dsp:nvSpPr>
      <dsp:spPr>
        <a:xfrm>
          <a:off x="806422" y="2621531"/>
          <a:ext cx="8140727" cy="6982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3893" tIns="73893" rIns="73893" bIns="7389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solidFill>
                <a:schemeClr val="bg1"/>
              </a:solidFill>
            </a:rPr>
            <a:t>Raises living standards</a:t>
          </a:r>
        </a:p>
      </dsp:txBody>
      <dsp:txXfrm>
        <a:off x="806422" y="2621531"/>
        <a:ext cx="8140727" cy="698201"/>
      </dsp:txXfrm>
    </dsp:sp>
    <dsp:sp modelId="{FC983063-4649-440E-B7FC-F2C058C93801}">
      <dsp:nvSpPr>
        <dsp:cNvPr id="0" name=""/>
        <dsp:cNvSpPr/>
      </dsp:nvSpPr>
      <dsp:spPr>
        <a:xfrm>
          <a:off x="0" y="3424679"/>
          <a:ext cx="8947150" cy="69820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01AF29-BB91-44AD-80D9-DFF6BD140D61}">
      <dsp:nvSpPr>
        <dsp:cNvPr id="0" name=""/>
        <dsp:cNvSpPr/>
      </dsp:nvSpPr>
      <dsp:spPr>
        <a:xfrm>
          <a:off x="211205" y="3651378"/>
          <a:ext cx="384010" cy="38401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DE5A8C-B10B-4B0C-B77E-B0566254528E}">
      <dsp:nvSpPr>
        <dsp:cNvPr id="0" name=""/>
        <dsp:cNvSpPr/>
      </dsp:nvSpPr>
      <dsp:spPr>
        <a:xfrm>
          <a:off x="806422" y="3494283"/>
          <a:ext cx="8140727" cy="6982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3893" tIns="73893" rIns="73893" bIns="7389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solidFill>
                <a:schemeClr val="bg1"/>
              </a:solidFill>
            </a:rPr>
            <a:t>Helps companies raise capital</a:t>
          </a:r>
        </a:p>
      </dsp:txBody>
      <dsp:txXfrm>
        <a:off x="806422" y="3494283"/>
        <a:ext cx="8140727" cy="6982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15/11/2022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563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39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7422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549659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0401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11/15/2022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74669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11/15/2022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6795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1811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86770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11/15/2022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838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200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427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660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11/15/2022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317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11/15/2022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293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11/15/2022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365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875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1280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  <p:sldLayoutId id="2147483684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black and white photo of a city&#10;&#10;Description automatically generated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Rectangle 18" descr="Office building overlayed with stock market graphs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252" y="0"/>
            <a:ext cx="12192000" cy="6858000"/>
          </a:xfrm>
          <a:prstGeom prst="rect">
            <a:avLst/>
          </a:prstGeom>
          <a:blipFill dpi="0"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6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51362" y="3444079"/>
            <a:ext cx="10089301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latin typeface="+mj-lt"/>
              </a:rPr>
              <a:t>Predicting/classifying future price of currency pairs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500485" y="4150067"/>
            <a:ext cx="1191032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000" dirty="0"/>
              <a:t>ECEC 487</a:t>
            </a:r>
          </a:p>
        </p:txBody>
      </p:sp>
      <p:sp>
        <p:nvSpPr>
          <p:cNvPr id="2" name="Oval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57640" y="2479683"/>
            <a:ext cx="876722" cy="876720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Oval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3971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42756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C936D4-85F5-9808-6C88-8C03F8CE3D0A}"/>
              </a:ext>
            </a:extLst>
          </p:cNvPr>
          <p:cNvSpPr txBox="1"/>
          <p:nvPr/>
        </p:nvSpPr>
        <p:spPr>
          <a:xfrm>
            <a:off x="5051646" y="4746351"/>
            <a:ext cx="2088713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000" dirty="0"/>
              <a:t>Ananiya Deneke</a:t>
            </a:r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497812-EAA0-46B1-8255-6A78E8C11B36}"/>
              </a:ext>
            </a:extLst>
          </p:cNvPr>
          <p:cNvSpPr txBox="1"/>
          <p:nvPr/>
        </p:nvSpPr>
        <p:spPr>
          <a:xfrm>
            <a:off x="4450517" y="410818"/>
            <a:ext cx="3290966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58A8366B-1D42-43D0-87E4-B7BC3F2C1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5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80D1B2B-4285-0892-4AD7-904AF04F2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5103" y="1722784"/>
            <a:ext cx="8946541" cy="380337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One of the biggest issues in trading (Technical Analysis) is predicting future trends</a:t>
            </a:r>
          </a:p>
          <a:p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Pattern recognition can be used as a great tool in identifying these trends</a:t>
            </a:r>
            <a:endParaRPr lang="en-US" sz="2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Past price action/data can be used to predict future price of a currency pair or company stock using ML algorithms</a:t>
            </a:r>
          </a:p>
          <a:p>
            <a:r>
              <a:rPr lang="en-US" sz="24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Price prediction could be a great input in the decisions involved in trading or investments</a:t>
            </a:r>
          </a:p>
        </p:txBody>
      </p:sp>
    </p:spTree>
    <p:extLst>
      <p:ext uri="{BB962C8B-B14F-4D97-AF65-F5344CB8AC3E}">
        <p14:creationId xmlns:p14="http://schemas.microsoft.com/office/powerpoint/2010/main" val="1676837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098932" y="165381"/>
            <a:ext cx="1994136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latin typeface="+mj-lt"/>
              </a:rPr>
              <a:t>DATA SETS</a:t>
            </a:r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869A3D4-AAA1-9260-2AC1-2EA64A9DED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018" y="4182864"/>
            <a:ext cx="11801436" cy="2606094"/>
          </a:xfrm>
        </p:spPr>
        <p:txBody>
          <a:bodyPr>
            <a:normAutofit fontScale="92500"/>
          </a:bodyPr>
          <a:lstStyle/>
          <a:p>
            <a:r>
              <a:rPr lang="en-US" dirty="0"/>
              <a:t>							</a:t>
            </a:r>
            <a:r>
              <a:rPr lang="en-US" b="1" i="1" u="sng" dirty="0"/>
              <a:t>USDCAD hourly price action(TradingView.com</a:t>
            </a:r>
            <a:endParaRPr lang="en-US" b="1" i="1" u="sng" dirty="0">
              <a:solidFill>
                <a:schemeClr val="bg1"/>
              </a:solidFill>
            </a:endParaRPr>
          </a:p>
          <a:p>
            <a:r>
              <a:rPr lang="en-US" sz="26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The data set I used for this sample model consisted of the Canadian Dollar’s price action against the US dollar index. </a:t>
            </a:r>
          </a:p>
          <a:p>
            <a:r>
              <a:rPr lang="en-US" sz="2600" dirty="0">
                <a:latin typeface="Arial" panose="020B0604020202020204" pitchFamily="34" charset="0"/>
                <a:ea typeface="Calibri" panose="020F0502020204030204" pitchFamily="34" charset="0"/>
              </a:rPr>
              <a:t>Each hourly candle represents the previous hour’s </a:t>
            </a:r>
            <a:r>
              <a:rPr lang="en-US" sz="26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high, low, open, and close price.</a:t>
            </a:r>
          </a:p>
          <a:p>
            <a:r>
              <a:rPr lang="en-US" sz="2600" dirty="0">
                <a:latin typeface="Arial" panose="020B0604020202020204" pitchFamily="34" charset="0"/>
                <a:ea typeface="Calibri" panose="020F0502020204030204" pitchFamily="34" charset="0"/>
              </a:rPr>
              <a:t>We’ll be using 24 of these past hourly candles, equivalent to 1 daily candle, to classify/predict the next hour’s price of this currency pair.</a:t>
            </a:r>
            <a:endParaRPr lang="en-US" sz="2600" dirty="0">
              <a:effectLst/>
              <a:latin typeface="Arial" panose="020B0604020202020204" pitchFamily="34" charset="0"/>
              <a:ea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A281E2-0BBE-DC2D-9CF2-237F7D1B6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549" y="803165"/>
            <a:ext cx="6268278" cy="3344765"/>
          </a:xfrm>
          <a:prstGeom prst="rect">
            <a:avLst/>
          </a:prstGeom>
        </p:spPr>
      </p:pic>
      <p:pic>
        <p:nvPicPr>
          <p:cNvPr id="1026" name="Picture 2" descr="Trading Candle Stick Patterns. Introduction : | by Ethan Johnson | Medium">
            <a:extLst>
              <a:ext uri="{FF2B5EF4-FFF2-40B4-BE49-F238E27FC236}">
                <a16:creationId xmlns:a16="http://schemas.microsoft.com/office/drawing/2014/main" id="{CBB82B09-7086-D4D7-93A2-0814C43595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8609" y="904791"/>
            <a:ext cx="4894323" cy="3031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497812-EAA0-46B1-8255-6A78E8C11B36}"/>
              </a:ext>
            </a:extLst>
          </p:cNvPr>
          <p:cNvSpPr txBox="1"/>
          <p:nvPr/>
        </p:nvSpPr>
        <p:spPr>
          <a:xfrm>
            <a:off x="3210733" y="503584"/>
            <a:ext cx="5770533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sz="4400" b="1" dirty="0">
                <a:solidFill>
                  <a:srgbClr val="FFFFFF"/>
                </a:solidFill>
                <a:latin typeface="+mj-lt"/>
              </a:rPr>
              <a:t>Classes &amp; Validation</a:t>
            </a: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58A8366B-1D42-43D0-87E4-B7BC3F2C1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5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80D1B2B-4285-0892-4AD7-904AF04F2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5103" y="1722784"/>
            <a:ext cx="8946541" cy="380337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two classes we’re going to be using are called HIGH &amp; LOW.</a:t>
            </a:r>
          </a:p>
          <a:p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HIGH class is for currency pairs/stocks that go up compared to the price at the previous hour.</a:t>
            </a:r>
          </a:p>
          <a:p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LOW class is for currency pairs/stocks that go down compared to the price at the previous time stamp.</a:t>
            </a:r>
          </a:p>
          <a:p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We validate the data by comparing the predicted price to the observed price after the hour.</a:t>
            </a:r>
          </a:p>
        </p:txBody>
      </p:sp>
    </p:spTree>
    <p:extLst>
      <p:ext uri="{BB962C8B-B14F-4D97-AF65-F5344CB8AC3E}">
        <p14:creationId xmlns:p14="http://schemas.microsoft.com/office/powerpoint/2010/main" val="2566853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eeform 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AEF1C8-817C-4EBC-A4FB-3ED2DB7FCBF8}"/>
              </a:ext>
            </a:extLst>
          </p:cNvPr>
          <p:cNvSpPr txBox="1"/>
          <p:nvPr/>
        </p:nvSpPr>
        <p:spPr>
          <a:xfrm>
            <a:off x="3564836" y="165381"/>
            <a:ext cx="3597964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Impacts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BD7D413-936A-4A2D-83E0-6714C8DB0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4</a:t>
            </a:r>
          </a:p>
        </p:txBody>
      </p:sp>
      <p:graphicFrame>
        <p:nvGraphicFramePr>
          <p:cNvPr id="114" name="Content Placeholder 2">
            <a:extLst>
              <a:ext uri="{FF2B5EF4-FFF2-40B4-BE49-F238E27FC236}">
                <a16:creationId xmlns:a16="http://schemas.microsoft.com/office/drawing/2014/main" id="{684FDAA1-A16F-08B5-31CD-B47EB795C4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4762854"/>
              </p:ext>
            </p:extLst>
          </p:nvPr>
        </p:nvGraphicFramePr>
        <p:xfrm>
          <a:off x="1103313" y="2052638"/>
          <a:ext cx="8947150" cy="4195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3348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373</TotalTime>
  <Words>277</Words>
  <Application>Microsoft Office PowerPoint</Application>
  <PresentationFormat>Widescreen</PresentationFormat>
  <Paragraphs>35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Century Gothic</vt:lpstr>
      <vt:lpstr>Wingdings 3</vt:lpstr>
      <vt:lpstr>Ion</vt:lpstr>
      <vt:lpstr>Slide 1</vt:lpstr>
      <vt:lpstr>Slide 5</vt:lpstr>
      <vt:lpstr>Slide 2</vt:lpstr>
      <vt:lpstr>Slide 5</vt:lpstr>
      <vt:lpstr>Slide 4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Deneke,Anan</dc:creator>
  <cp:lastModifiedBy>Deneke,Anan</cp:lastModifiedBy>
  <cp:revision>3</cp:revision>
  <dcterms:created xsi:type="dcterms:W3CDTF">2022-11-15T15:10:55Z</dcterms:created>
  <dcterms:modified xsi:type="dcterms:W3CDTF">2022-11-15T21:24:25Z</dcterms:modified>
</cp:coreProperties>
</file>